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1/16/2020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8C0D-804B-40F9-9AB2-0763E1A5F3CD}"/>
              </a:ext>
            </a:extLst>
          </p:cNvPr>
          <p:cNvSpPr>
            <a:spLocks noGrp="1"/>
          </p:cNvSpPr>
          <p:nvPr>
            <p:ph type="ctrTitle"/>
          </p:nvPr>
        </p:nvSpPr>
        <p:spPr/>
        <p:txBody>
          <a:bodyPr/>
          <a:lstStyle/>
          <a:p>
            <a:r>
              <a:rPr lang="en-SG" b="1" dirty="0"/>
              <a:t>Project 2 </a:t>
            </a:r>
            <a:r>
              <a:rPr lang="en-SG" dirty="0"/>
              <a:t>– Predicting Ames Housing Sale Price</a:t>
            </a:r>
          </a:p>
        </p:txBody>
      </p:sp>
      <p:sp>
        <p:nvSpPr>
          <p:cNvPr id="3" name="Subtitle 2">
            <a:extLst>
              <a:ext uri="{FF2B5EF4-FFF2-40B4-BE49-F238E27FC236}">
                <a16:creationId xmlns:a16="http://schemas.microsoft.com/office/drawing/2014/main" id="{7B1B4A1F-BF89-4882-A17B-380219178E8A}"/>
              </a:ext>
            </a:extLst>
          </p:cNvPr>
          <p:cNvSpPr>
            <a:spLocks noGrp="1"/>
          </p:cNvSpPr>
          <p:nvPr>
            <p:ph type="subTitle" idx="1"/>
          </p:nvPr>
        </p:nvSpPr>
        <p:spPr/>
        <p:txBody>
          <a:bodyPr/>
          <a:lstStyle/>
          <a:p>
            <a:r>
              <a:rPr lang="en-SG" dirty="0"/>
              <a:t>Shaun </a:t>
            </a:r>
            <a:r>
              <a:rPr lang="en-SG" dirty="0" err="1"/>
              <a:t>Kwek</a:t>
            </a:r>
            <a:endParaRPr lang="en-SG" dirty="0"/>
          </a:p>
          <a:p>
            <a:r>
              <a:rPr lang="en-SG" dirty="0"/>
              <a:t>DSI12</a:t>
            </a:r>
          </a:p>
        </p:txBody>
      </p:sp>
    </p:spTree>
    <p:extLst>
      <p:ext uri="{BB962C8B-B14F-4D97-AF65-F5344CB8AC3E}">
        <p14:creationId xmlns:p14="http://schemas.microsoft.com/office/powerpoint/2010/main" val="122735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B0B8-A276-44B0-9ACB-0F0465114573}"/>
              </a:ext>
            </a:extLst>
          </p:cNvPr>
          <p:cNvSpPr>
            <a:spLocks noGrp="1"/>
          </p:cNvSpPr>
          <p:nvPr>
            <p:ph type="title"/>
          </p:nvPr>
        </p:nvSpPr>
        <p:spPr/>
        <p:txBody>
          <a:bodyPr/>
          <a:lstStyle/>
          <a:p>
            <a:r>
              <a:rPr lang="en-SG" dirty="0"/>
              <a:t>Feature engineering – Making sense with the Features</a:t>
            </a:r>
          </a:p>
        </p:txBody>
      </p:sp>
      <p:sp>
        <p:nvSpPr>
          <p:cNvPr id="3" name="Content Placeholder 2">
            <a:extLst>
              <a:ext uri="{FF2B5EF4-FFF2-40B4-BE49-F238E27FC236}">
                <a16:creationId xmlns:a16="http://schemas.microsoft.com/office/drawing/2014/main" id="{063F94FE-0D4E-4215-A68C-EB7F6D29C054}"/>
              </a:ext>
            </a:extLst>
          </p:cNvPr>
          <p:cNvSpPr>
            <a:spLocks noGrp="1"/>
          </p:cNvSpPr>
          <p:nvPr>
            <p:ph idx="1"/>
          </p:nvPr>
        </p:nvSpPr>
        <p:spPr/>
        <p:txBody>
          <a:bodyPr/>
          <a:lstStyle/>
          <a:p>
            <a:r>
              <a:rPr lang="en-SG" dirty="0"/>
              <a:t>Remodelled Y/N </a:t>
            </a:r>
          </a:p>
          <a:p>
            <a:pPr lvl="1"/>
            <a:r>
              <a:rPr lang="en-SG" dirty="0"/>
              <a:t>If Year Built = Year </a:t>
            </a:r>
            <a:r>
              <a:rPr lang="en-SG" dirty="0" err="1"/>
              <a:t>Remod</a:t>
            </a:r>
            <a:r>
              <a:rPr lang="en-SG" dirty="0"/>
              <a:t>/Add, no remodelling, vice-versa</a:t>
            </a:r>
          </a:p>
          <a:p>
            <a:r>
              <a:rPr lang="en-SG" dirty="0"/>
              <a:t>Age when Sold</a:t>
            </a:r>
          </a:p>
          <a:p>
            <a:pPr lvl="1"/>
            <a:r>
              <a:rPr lang="en-SG" dirty="0" err="1"/>
              <a:t>Yr</a:t>
            </a:r>
            <a:r>
              <a:rPr lang="en-SG" dirty="0"/>
              <a:t> Sold – Year </a:t>
            </a:r>
            <a:r>
              <a:rPr lang="en-SG" dirty="0" err="1"/>
              <a:t>Remod</a:t>
            </a:r>
            <a:r>
              <a:rPr lang="en-SG" dirty="0"/>
              <a:t>/Add</a:t>
            </a:r>
          </a:p>
          <a:p>
            <a:r>
              <a:rPr lang="en-SG" dirty="0" err="1"/>
              <a:t>TotSqFt</a:t>
            </a:r>
            <a:endParaRPr lang="en-SG" dirty="0"/>
          </a:p>
          <a:p>
            <a:pPr lvl="1"/>
            <a:r>
              <a:rPr lang="en-SG" dirty="0"/>
              <a:t>Total </a:t>
            </a:r>
            <a:r>
              <a:rPr lang="en-SG" dirty="0" err="1"/>
              <a:t>Bsmt</a:t>
            </a:r>
            <a:r>
              <a:rPr lang="en-SG" dirty="0"/>
              <a:t> SF + Gr Liv Area</a:t>
            </a:r>
          </a:p>
          <a:p>
            <a:r>
              <a:rPr lang="en-SG" dirty="0" err="1"/>
              <a:t>TotPorchSqFt</a:t>
            </a:r>
            <a:endParaRPr lang="en-SG" dirty="0"/>
          </a:p>
          <a:p>
            <a:pPr lvl="1"/>
            <a:r>
              <a:rPr lang="en-SG" dirty="0"/>
              <a:t>Open Porch SF + Enclosed Porch + 3Ssn Porch + Screen Porch</a:t>
            </a:r>
          </a:p>
          <a:p>
            <a:r>
              <a:rPr lang="en-SG" dirty="0" err="1"/>
              <a:t>TotBathRm</a:t>
            </a:r>
            <a:endParaRPr lang="en-SG" dirty="0"/>
          </a:p>
          <a:p>
            <a:pPr lvl="1"/>
            <a:r>
              <a:rPr lang="en-SG" dirty="0"/>
              <a:t>Full Bath + 0.5 Half Bath + </a:t>
            </a:r>
            <a:r>
              <a:rPr lang="en-SG" dirty="0" err="1"/>
              <a:t>Bsmt</a:t>
            </a:r>
            <a:r>
              <a:rPr lang="en-SG" dirty="0"/>
              <a:t> Full Bath + 0.5 </a:t>
            </a:r>
            <a:r>
              <a:rPr lang="en-SG" dirty="0" err="1"/>
              <a:t>Bsmt</a:t>
            </a:r>
            <a:r>
              <a:rPr lang="en-SG" dirty="0"/>
              <a:t> Half Bath</a:t>
            </a:r>
          </a:p>
        </p:txBody>
      </p:sp>
    </p:spTree>
    <p:extLst>
      <p:ext uri="{BB962C8B-B14F-4D97-AF65-F5344CB8AC3E}">
        <p14:creationId xmlns:p14="http://schemas.microsoft.com/office/powerpoint/2010/main" val="235050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B0B8-A276-44B0-9ACB-0F0465114573}"/>
              </a:ext>
            </a:extLst>
          </p:cNvPr>
          <p:cNvSpPr>
            <a:spLocks noGrp="1"/>
          </p:cNvSpPr>
          <p:nvPr>
            <p:ph type="title"/>
          </p:nvPr>
        </p:nvSpPr>
        <p:spPr/>
        <p:txBody>
          <a:bodyPr/>
          <a:lstStyle/>
          <a:p>
            <a:r>
              <a:rPr lang="en-SG" dirty="0"/>
              <a:t>Feature engineering – Making sense with the Features</a:t>
            </a:r>
          </a:p>
        </p:txBody>
      </p:sp>
      <p:pic>
        <p:nvPicPr>
          <p:cNvPr id="7" name="Content Placeholder 6">
            <a:extLst>
              <a:ext uri="{FF2B5EF4-FFF2-40B4-BE49-F238E27FC236}">
                <a16:creationId xmlns:a16="http://schemas.microsoft.com/office/drawing/2014/main" id="{85870824-5455-44F0-8CAA-287A9CABC0D3}"/>
              </a:ext>
            </a:extLst>
          </p:cNvPr>
          <p:cNvPicPr>
            <a:picLocks noGrp="1" noChangeAspect="1"/>
          </p:cNvPicPr>
          <p:nvPr>
            <p:ph idx="1"/>
          </p:nvPr>
        </p:nvPicPr>
        <p:blipFill>
          <a:blip r:embed="rId2"/>
          <a:stretch>
            <a:fillRect/>
          </a:stretch>
        </p:blipFill>
        <p:spPr>
          <a:xfrm>
            <a:off x="5972888" y="1270000"/>
            <a:ext cx="5628442" cy="2739098"/>
          </a:xfrm>
        </p:spPr>
      </p:pic>
      <p:pic>
        <p:nvPicPr>
          <p:cNvPr id="9" name="Picture 8">
            <a:extLst>
              <a:ext uri="{FF2B5EF4-FFF2-40B4-BE49-F238E27FC236}">
                <a16:creationId xmlns:a16="http://schemas.microsoft.com/office/drawing/2014/main" id="{7491E9C6-8241-4FCB-BFF6-2D88804D8C72}"/>
              </a:ext>
            </a:extLst>
          </p:cNvPr>
          <p:cNvPicPr>
            <a:picLocks noChangeAspect="1"/>
          </p:cNvPicPr>
          <p:nvPr/>
        </p:nvPicPr>
        <p:blipFill>
          <a:blip r:embed="rId3"/>
          <a:stretch>
            <a:fillRect/>
          </a:stretch>
        </p:blipFill>
        <p:spPr>
          <a:xfrm>
            <a:off x="457505" y="2502475"/>
            <a:ext cx="4920985" cy="2425126"/>
          </a:xfrm>
          <a:prstGeom prst="rect">
            <a:avLst/>
          </a:prstGeom>
        </p:spPr>
      </p:pic>
      <p:pic>
        <p:nvPicPr>
          <p:cNvPr id="11" name="Picture 10">
            <a:extLst>
              <a:ext uri="{FF2B5EF4-FFF2-40B4-BE49-F238E27FC236}">
                <a16:creationId xmlns:a16="http://schemas.microsoft.com/office/drawing/2014/main" id="{988AB9B5-CE36-48EE-8F9A-495E7F43CBDC}"/>
              </a:ext>
            </a:extLst>
          </p:cNvPr>
          <p:cNvPicPr>
            <a:picLocks noChangeAspect="1"/>
          </p:cNvPicPr>
          <p:nvPr/>
        </p:nvPicPr>
        <p:blipFill>
          <a:blip r:embed="rId4"/>
          <a:stretch>
            <a:fillRect/>
          </a:stretch>
        </p:blipFill>
        <p:spPr>
          <a:xfrm>
            <a:off x="5619565" y="4126418"/>
            <a:ext cx="5399671" cy="2658214"/>
          </a:xfrm>
          <a:prstGeom prst="rect">
            <a:avLst/>
          </a:prstGeom>
        </p:spPr>
      </p:pic>
    </p:spTree>
    <p:extLst>
      <p:ext uri="{BB962C8B-B14F-4D97-AF65-F5344CB8AC3E}">
        <p14:creationId xmlns:p14="http://schemas.microsoft.com/office/powerpoint/2010/main" val="11286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4629-1CA5-4363-A226-C10008282DC0}"/>
              </a:ext>
            </a:extLst>
          </p:cNvPr>
          <p:cNvSpPr>
            <a:spLocks noGrp="1"/>
          </p:cNvSpPr>
          <p:nvPr>
            <p:ph type="title"/>
          </p:nvPr>
        </p:nvSpPr>
        <p:spPr/>
        <p:txBody>
          <a:bodyPr/>
          <a:lstStyle/>
          <a:p>
            <a:r>
              <a:rPr lang="en-SG" dirty="0"/>
              <a:t>Dropping Features with significant number of nulls </a:t>
            </a:r>
          </a:p>
        </p:txBody>
      </p:sp>
      <p:pic>
        <p:nvPicPr>
          <p:cNvPr id="5" name="Content Placeholder 4">
            <a:extLst>
              <a:ext uri="{FF2B5EF4-FFF2-40B4-BE49-F238E27FC236}">
                <a16:creationId xmlns:a16="http://schemas.microsoft.com/office/drawing/2014/main" id="{06158FD7-E9EE-4D0B-A636-122569901121}"/>
              </a:ext>
            </a:extLst>
          </p:cNvPr>
          <p:cNvPicPr>
            <a:picLocks noGrp="1" noChangeAspect="1"/>
          </p:cNvPicPr>
          <p:nvPr>
            <p:ph idx="1"/>
          </p:nvPr>
        </p:nvPicPr>
        <p:blipFill>
          <a:blip r:embed="rId2"/>
          <a:stretch>
            <a:fillRect/>
          </a:stretch>
        </p:blipFill>
        <p:spPr>
          <a:xfrm>
            <a:off x="677863" y="2179963"/>
            <a:ext cx="8596312" cy="3842687"/>
          </a:xfrm>
        </p:spPr>
      </p:pic>
    </p:spTree>
    <p:extLst>
      <p:ext uri="{BB962C8B-B14F-4D97-AF65-F5344CB8AC3E}">
        <p14:creationId xmlns:p14="http://schemas.microsoft.com/office/powerpoint/2010/main" val="253642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F1CB-F989-45B5-B93E-00F174F0E496}"/>
              </a:ext>
            </a:extLst>
          </p:cNvPr>
          <p:cNvSpPr>
            <a:spLocks noGrp="1"/>
          </p:cNvSpPr>
          <p:nvPr>
            <p:ph type="title"/>
          </p:nvPr>
        </p:nvSpPr>
        <p:spPr/>
        <p:txBody>
          <a:bodyPr/>
          <a:lstStyle/>
          <a:p>
            <a:r>
              <a:rPr lang="en-SG" dirty="0"/>
              <a:t>Handling Null Values</a:t>
            </a:r>
          </a:p>
        </p:txBody>
      </p:sp>
      <p:pic>
        <p:nvPicPr>
          <p:cNvPr id="7" name="Content Placeholder 6">
            <a:extLst>
              <a:ext uri="{FF2B5EF4-FFF2-40B4-BE49-F238E27FC236}">
                <a16:creationId xmlns:a16="http://schemas.microsoft.com/office/drawing/2014/main" id="{70F63629-C2B9-412E-B18C-2B8374DB1C9D}"/>
              </a:ext>
            </a:extLst>
          </p:cNvPr>
          <p:cNvPicPr>
            <a:picLocks noGrp="1" noChangeAspect="1"/>
          </p:cNvPicPr>
          <p:nvPr>
            <p:ph idx="1"/>
          </p:nvPr>
        </p:nvPicPr>
        <p:blipFill>
          <a:blip r:embed="rId2"/>
          <a:stretch>
            <a:fillRect/>
          </a:stretch>
        </p:blipFill>
        <p:spPr>
          <a:xfrm>
            <a:off x="547540" y="1270000"/>
            <a:ext cx="4583754" cy="3517984"/>
          </a:xfrm>
        </p:spPr>
      </p:pic>
      <p:pic>
        <p:nvPicPr>
          <p:cNvPr id="9" name="Picture 8">
            <a:extLst>
              <a:ext uri="{FF2B5EF4-FFF2-40B4-BE49-F238E27FC236}">
                <a16:creationId xmlns:a16="http://schemas.microsoft.com/office/drawing/2014/main" id="{071E0A80-F4BD-420B-BF8B-D39C64AE0DEF}"/>
              </a:ext>
            </a:extLst>
          </p:cNvPr>
          <p:cNvPicPr>
            <a:picLocks noChangeAspect="1"/>
          </p:cNvPicPr>
          <p:nvPr/>
        </p:nvPicPr>
        <p:blipFill>
          <a:blip r:embed="rId3"/>
          <a:stretch>
            <a:fillRect/>
          </a:stretch>
        </p:blipFill>
        <p:spPr>
          <a:xfrm>
            <a:off x="677334" y="4927601"/>
            <a:ext cx="6597162" cy="1104167"/>
          </a:xfrm>
          <a:prstGeom prst="rect">
            <a:avLst/>
          </a:prstGeom>
        </p:spPr>
      </p:pic>
      <p:pic>
        <p:nvPicPr>
          <p:cNvPr id="11" name="Picture 10">
            <a:extLst>
              <a:ext uri="{FF2B5EF4-FFF2-40B4-BE49-F238E27FC236}">
                <a16:creationId xmlns:a16="http://schemas.microsoft.com/office/drawing/2014/main" id="{14AA09D4-20E9-4E32-9EBD-A51FEDDF5CE4}"/>
              </a:ext>
            </a:extLst>
          </p:cNvPr>
          <p:cNvPicPr>
            <a:picLocks noChangeAspect="1"/>
          </p:cNvPicPr>
          <p:nvPr/>
        </p:nvPicPr>
        <p:blipFill>
          <a:blip r:embed="rId4"/>
          <a:stretch>
            <a:fillRect/>
          </a:stretch>
        </p:blipFill>
        <p:spPr>
          <a:xfrm>
            <a:off x="5261088" y="1270000"/>
            <a:ext cx="4229113" cy="3213223"/>
          </a:xfrm>
          <a:prstGeom prst="rect">
            <a:avLst/>
          </a:prstGeom>
        </p:spPr>
      </p:pic>
      <p:pic>
        <p:nvPicPr>
          <p:cNvPr id="12" name="Content Placeholder 4">
            <a:extLst>
              <a:ext uri="{FF2B5EF4-FFF2-40B4-BE49-F238E27FC236}">
                <a16:creationId xmlns:a16="http://schemas.microsoft.com/office/drawing/2014/main" id="{5B289039-D28E-46B1-A83B-095DBB91CC8E}"/>
              </a:ext>
            </a:extLst>
          </p:cNvPr>
          <p:cNvPicPr>
            <a:picLocks noChangeAspect="1"/>
          </p:cNvPicPr>
          <p:nvPr/>
        </p:nvPicPr>
        <p:blipFill>
          <a:blip r:embed="rId5"/>
          <a:stretch>
            <a:fillRect/>
          </a:stretch>
        </p:blipFill>
        <p:spPr>
          <a:xfrm>
            <a:off x="7597603" y="4667348"/>
            <a:ext cx="1574881" cy="952549"/>
          </a:xfrm>
          <a:prstGeom prst="rect">
            <a:avLst/>
          </a:prstGeom>
        </p:spPr>
      </p:pic>
    </p:spTree>
    <p:extLst>
      <p:ext uri="{BB962C8B-B14F-4D97-AF65-F5344CB8AC3E}">
        <p14:creationId xmlns:p14="http://schemas.microsoft.com/office/powerpoint/2010/main" val="2130126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6F3F-F732-46EE-A4D9-FF42392B39D9}"/>
              </a:ext>
            </a:extLst>
          </p:cNvPr>
          <p:cNvSpPr>
            <a:spLocks noGrp="1"/>
          </p:cNvSpPr>
          <p:nvPr>
            <p:ph type="title"/>
          </p:nvPr>
        </p:nvSpPr>
        <p:spPr/>
        <p:txBody>
          <a:bodyPr/>
          <a:lstStyle/>
          <a:p>
            <a:r>
              <a:rPr lang="en-SG" dirty="0"/>
              <a:t>Plotting histogram and setting threshold level to eliminate variables</a:t>
            </a:r>
          </a:p>
        </p:txBody>
      </p:sp>
      <p:pic>
        <p:nvPicPr>
          <p:cNvPr id="9" name="Content Placeholder 8">
            <a:extLst>
              <a:ext uri="{FF2B5EF4-FFF2-40B4-BE49-F238E27FC236}">
                <a16:creationId xmlns:a16="http://schemas.microsoft.com/office/drawing/2014/main" id="{99145A5D-59A3-4749-A268-6A72904D0307}"/>
              </a:ext>
            </a:extLst>
          </p:cNvPr>
          <p:cNvPicPr>
            <a:picLocks noGrp="1" noChangeAspect="1"/>
          </p:cNvPicPr>
          <p:nvPr>
            <p:ph idx="1"/>
          </p:nvPr>
        </p:nvPicPr>
        <p:blipFill>
          <a:blip r:embed="rId2"/>
          <a:stretch>
            <a:fillRect/>
          </a:stretch>
        </p:blipFill>
        <p:spPr>
          <a:xfrm>
            <a:off x="144674" y="1814991"/>
            <a:ext cx="8323956" cy="4318000"/>
          </a:xfrm>
        </p:spPr>
      </p:pic>
    </p:spTree>
    <p:extLst>
      <p:ext uri="{BB962C8B-B14F-4D97-AF65-F5344CB8AC3E}">
        <p14:creationId xmlns:p14="http://schemas.microsoft.com/office/powerpoint/2010/main" val="416975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29C2-A1A2-4157-828A-D1D1E8CF6A91}"/>
              </a:ext>
            </a:extLst>
          </p:cNvPr>
          <p:cNvSpPr>
            <a:spLocks noGrp="1"/>
          </p:cNvSpPr>
          <p:nvPr>
            <p:ph type="title"/>
          </p:nvPr>
        </p:nvSpPr>
        <p:spPr/>
        <p:txBody>
          <a:bodyPr/>
          <a:lstStyle/>
          <a:p>
            <a:r>
              <a:rPr lang="en-SG" dirty="0"/>
              <a:t>Segregating the remaining 24/23 variables to their types</a:t>
            </a:r>
          </a:p>
        </p:txBody>
      </p:sp>
      <p:pic>
        <p:nvPicPr>
          <p:cNvPr id="5" name="Content Placeholder 4">
            <a:extLst>
              <a:ext uri="{FF2B5EF4-FFF2-40B4-BE49-F238E27FC236}">
                <a16:creationId xmlns:a16="http://schemas.microsoft.com/office/drawing/2014/main" id="{30475036-C33A-4945-8252-2A2C8F80F215}"/>
              </a:ext>
            </a:extLst>
          </p:cNvPr>
          <p:cNvPicPr>
            <a:picLocks noGrp="1" noChangeAspect="1"/>
          </p:cNvPicPr>
          <p:nvPr>
            <p:ph idx="1"/>
          </p:nvPr>
        </p:nvPicPr>
        <p:blipFill>
          <a:blip r:embed="rId2"/>
          <a:stretch>
            <a:fillRect/>
          </a:stretch>
        </p:blipFill>
        <p:spPr>
          <a:xfrm>
            <a:off x="677690" y="1858886"/>
            <a:ext cx="7487343" cy="333895"/>
          </a:xfrm>
        </p:spPr>
      </p:pic>
      <p:pic>
        <p:nvPicPr>
          <p:cNvPr id="7" name="Picture 6">
            <a:extLst>
              <a:ext uri="{FF2B5EF4-FFF2-40B4-BE49-F238E27FC236}">
                <a16:creationId xmlns:a16="http://schemas.microsoft.com/office/drawing/2014/main" id="{5A55079D-1776-4BC0-91CB-F7C079215921}"/>
              </a:ext>
            </a:extLst>
          </p:cNvPr>
          <p:cNvPicPr>
            <a:picLocks noChangeAspect="1"/>
          </p:cNvPicPr>
          <p:nvPr/>
        </p:nvPicPr>
        <p:blipFill>
          <a:blip r:embed="rId3"/>
          <a:stretch>
            <a:fillRect/>
          </a:stretch>
        </p:blipFill>
        <p:spPr>
          <a:xfrm>
            <a:off x="677334" y="2236892"/>
            <a:ext cx="8128000" cy="857250"/>
          </a:xfrm>
          <a:prstGeom prst="rect">
            <a:avLst/>
          </a:prstGeom>
        </p:spPr>
      </p:pic>
      <p:pic>
        <p:nvPicPr>
          <p:cNvPr id="9" name="Picture 8">
            <a:extLst>
              <a:ext uri="{FF2B5EF4-FFF2-40B4-BE49-F238E27FC236}">
                <a16:creationId xmlns:a16="http://schemas.microsoft.com/office/drawing/2014/main" id="{75AC8529-AE39-4376-AE06-8EF37F65F180}"/>
              </a:ext>
            </a:extLst>
          </p:cNvPr>
          <p:cNvPicPr>
            <a:picLocks noChangeAspect="1"/>
          </p:cNvPicPr>
          <p:nvPr/>
        </p:nvPicPr>
        <p:blipFill>
          <a:blip r:embed="rId4"/>
          <a:stretch>
            <a:fillRect/>
          </a:stretch>
        </p:blipFill>
        <p:spPr>
          <a:xfrm>
            <a:off x="462152" y="3175690"/>
            <a:ext cx="4376178" cy="3682310"/>
          </a:xfrm>
          <a:prstGeom prst="rect">
            <a:avLst/>
          </a:prstGeom>
        </p:spPr>
      </p:pic>
    </p:spTree>
    <p:extLst>
      <p:ext uri="{BB962C8B-B14F-4D97-AF65-F5344CB8AC3E}">
        <p14:creationId xmlns:p14="http://schemas.microsoft.com/office/powerpoint/2010/main" val="64141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655-70ED-4369-90A1-A528F508C7C7}"/>
              </a:ext>
            </a:extLst>
          </p:cNvPr>
          <p:cNvSpPr>
            <a:spLocks noGrp="1"/>
          </p:cNvSpPr>
          <p:nvPr>
            <p:ph type="title"/>
          </p:nvPr>
        </p:nvSpPr>
        <p:spPr/>
        <p:txBody>
          <a:bodyPr/>
          <a:lstStyle/>
          <a:p>
            <a:r>
              <a:rPr lang="en-SG" dirty="0"/>
              <a:t>Before &amp; After one-hot encoding</a:t>
            </a:r>
          </a:p>
        </p:txBody>
      </p:sp>
      <p:pic>
        <p:nvPicPr>
          <p:cNvPr id="5" name="Content Placeholder 4">
            <a:extLst>
              <a:ext uri="{FF2B5EF4-FFF2-40B4-BE49-F238E27FC236}">
                <a16:creationId xmlns:a16="http://schemas.microsoft.com/office/drawing/2014/main" id="{2ABD9D86-B95D-4994-B6A8-4059CD8FFA1D}"/>
              </a:ext>
            </a:extLst>
          </p:cNvPr>
          <p:cNvPicPr>
            <a:picLocks noGrp="1" noChangeAspect="1"/>
          </p:cNvPicPr>
          <p:nvPr>
            <p:ph idx="1"/>
          </p:nvPr>
        </p:nvPicPr>
        <p:blipFill>
          <a:blip r:embed="rId2"/>
          <a:stretch>
            <a:fillRect/>
          </a:stretch>
        </p:blipFill>
        <p:spPr>
          <a:xfrm>
            <a:off x="5577806" y="1648080"/>
            <a:ext cx="3264351" cy="3881437"/>
          </a:xfrm>
        </p:spPr>
      </p:pic>
      <p:pic>
        <p:nvPicPr>
          <p:cNvPr id="6" name="Picture 5">
            <a:extLst>
              <a:ext uri="{FF2B5EF4-FFF2-40B4-BE49-F238E27FC236}">
                <a16:creationId xmlns:a16="http://schemas.microsoft.com/office/drawing/2014/main" id="{F34499EE-B76F-47AF-8E16-9094DCC19103}"/>
              </a:ext>
            </a:extLst>
          </p:cNvPr>
          <p:cNvPicPr>
            <a:picLocks noChangeAspect="1"/>
          </p:cNvPicPr>
          <p:nvPr/>
        </p:nvPicPr>
        <p:blipFill>
          <a:blip r:embed="rId3"/>
          <a:stretch>
            <a:fillRect/>
          </a:stretch>
        </p:blipFill>
        <p:spPr>
          <a:xfrm>
            <a:off x="1048223" y="3063699"/>
            <a:ext cx="3423699" cy="1332519"/>
          </a:xfrm>
          <a:prstGeom prst="rect">
            <a:avLst/>
          </a:prstGeom>
        </p:spPr>
      </p:pic>
    </p:spTree>
    <p:extLst>
      <p:ext uri="{BB962C8B-B14F-4D97-AF65-F5344CB8AC3E}">
        <p14:creationId xmlns:p14="http://schemas.microsoft.com/office/powerpoint/2010/main" val="773012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6499-7BDE-43E9-A375-BB0BA65E7A5C}"/>
              </a:ext>
            </a:extLst>
          </p:cNvPr>
          <p:cNvSpPr>
            <a:spLocks noGrp="1"/>
          </p:cNvSpPr>
          <p:nvPr>
            <p:ph type="title"/>
          </p:nvPr>
        </p:nvSpPr>
        <p:spPr/>
        <p:txBody>
          <a:bodyPr/>
          <a:lstStyle/>
          <a:p>
            <a:r>
              <a:rPr lang="en-SG" dirty="0"/>
              <a:t>Modelling </a:t>
            </a:r>
          </a:p>
        </p:txBody>
      </p:sp>
      <p:sp>
        <p:nvSpPr>
          <p:cNvPr id="3" name="Content Placeholder 2">
            <a:extLst>
              <a:ext uri="{FF2B5EF4-FFF2-40B4-BE49-F238E27FC236}">
                <a16:creationId xmlns:a16="http://schemas.microsoft.com/office/drawing/2014/main" id="{329DA636-3023-42D6-B0F5-2BC48748850B}"/>
              </a:ext>
            </a:extLst>
          </p:cNvPr>
          <p:cNvSpPr>
            <a:spLocks noGrp="1"/>
          </p:cNvSpPr>
          <p:nvPr>
            <p:ph idx="1"/>
          </p:nvPr>
        </p:nvSpPr>
        <p:spPr/>
        <p:txBody>
          <a:bodyPr/>
          <a:lstStyle/>
          <a:p>
            <a:pPr>
              <a:buFont typeface="+mj-lt"/>
              <a:buAutoNum type="arabicPeriod"/>
            </a:pPr>
            <a:r>
              <a:rPr lang="en-SG" dirty="0"/>
              <a:t>Select all the 120 features, create feature matrix X, and target vector y</a:t>
            </a:r>
          </a:p>
          <a:p>
            <a:pPr>
              <a:buFont typeface="+mj-lt"/>
              <a:buAutoNum type="arabicPeriod"/>
            </a:pPr>
            <a:r>
              <a:rPr lang="en-SG" dirty="0"/>
              <a:t>Standard Scaling </a:t>
            </a:r>
          </a:p>
          <a:p>
            <a:pPr>
              <a:buFont typeface="+mj-lt"/>
              <a:buAutoNum type="arabicPeriod"/>
            </a:pPr>
            <a:r>
              <a:rPr lang="en-SG" dirty="0"/>
              <a:t>Linear Regression</a:t>
            </a:r>
          </a:p>
          <a:p>
            <a:pPr>
              <a:buFont typeface="+mj-lt"/>
              <a:buAutoNum type="arabicPeriod"/>
            </a:pPr>
            <a:r>
              <a:rPr lang="en-SG" dirty="0"/>
              <a:t>Regularization – Ridge, Lasso, Elastic Net</a:t>
            </a:r>
          </a:p>
          <a:p>
            <a:pPr>
              <a:buFont typeface="+mj-lt"/>
              <a:buAutoNum type="arabicPeriod"/>
            </a:pPr>
            <a:r>
              <a:rPr lang="en-SG" dirty="0"/>
              <a:t>Identify which model gives highest score (Ridge highest)</a:t>
            </a:r>
          </a:p>
          <a:p>
            <a:pPr>
              <a:buFont typeface="+mj-lt"/>
              <a:buAutoNum type="arabicPeriod"/>
            </a:pPr>
            <a:r>
              <a:rPr lang="en-SG" dirty="0"/>
              <a:t>Taking out the coefficients generated by Lasso, Absolute, and rank them</a:t>
            </a:r>
          </a:p>
          <a:p>
            <a:pPr>
              <a:buFont typeface="+mj-lt"/>
              <a:buAutoNum type="arabicPeriod"/>
            </a:pPr>
            <a:r>
              <a:rPr lang="en-SG" dirty="0"/>
              <a:t>Pick the top 20, and repeat step 3 &amp; 4</a:t>
            </a:r>
          </a:p>
          <a:p>
            <a:pPr>
              <a:buFont typeface="+mj-lt"/>
              <a:buAutoNum type="arabicPeriod"/>
            </a:pPr>
            <a:r>
              <a:rPr lang="en-SG" dirty="0"/>
              <a:t>Predict using Ridge model against Test Dataset</a:t>
            </a:r>
          </a:p>
          <a:p>
            <a:pPr>
              <a:buFont typeface="+mj-lt"/>
              <a:buAutoNum type="arabicPeriod"/>
            </a:pPr>
            <a:endParaRPr lang="en-SG" dirty="0"/>
          </a:p>
        </p:txBody>
      </p:sp>
    </p:spTree>
    <p:extLst>
      <p:ext uri="{BB962C8B-B14F-4D97-AF65-F5344CB8AC3E}">
        <p14:creationId xmlns:p14="http://schemas.microsoft.com/office/powerpoint/2010/main" val="173991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8B82-1F83-4667-9542-ED0145FE5F55}"/>
              </a:ext>
            </a:extLst>
          </p:cNvPr>
          <p:cNvSpPr>
            <a:spLocks noGrp="1"/>
          </p:cNvSpPr>
          <p:nvPr>
            <p:ph type="title"/>
          </p:nvPr>
        </p:nvSpPr>
        <p:spPr/>
        <p:txBody>
          <a:bodyPr/>
          <a:lstStyle/>
          <a:p>
            <a:r>
              <a:rPr lang="en-SG" dirty="0"/>
              <a:t>Results from step 3-8 </a:t>
            </a:r>
          </a:p>
        </p:txBody>
      </p:sp>
      <p:pic>
        <p:nvPicPr>
          <p:cNvPr id="5" name="Content Placeholder 4">
            <a:extLst>
              <a:ext uri="{FF2B5EF4-FFF2-40B4-BE49-F238E27FC236}">
                <a16:creationId xmlns:a16="http://schemas.microsoft.com/office/drawing/2014/main" id="{754AA01B-581E-4CB5-975E-377C6D5E4044}"/>
              </a:ext>
            </a:extLst>
          </p:cNvPr>
          <p:cNvPicPr>
            <a:picLocks noGrp="1" noChangeAspect="1"/>
          </p:cNvPicPr>
          <p:nvPr>
            <p:ph idx="1"/>
          </p:nvPr>
        </p:nvPicPr>
        <p:blipFill>
          <a:blip r:embed="rId2"/>
          <a:stretch>
            <a:fillRect/>
          </a:stretch>
        </p:blipFill>
        <p:spPr>
          <a:xfrm>
            <a:off x="393162" y="1351779"/>
            <a:ext cx="4024444" cy="548385"/>
          </a:xfrm>
        </p:spPr>
      </p:pic>
      <p:pic>
        <p:nvPicPr>
          <p:cNvPr id="7" name="Picture 6">
            <a:extLst>
              <a:ext uri="{FF2B5EF4-FFF2-40B4-BE49-F238E27FC236}">
                <a16:creationId xmlns:a16="http://schemas.microsoft.com/office/drawing/2014/main" id="{72FFF0EB-9B2E-4BDD-9FD7-B5202A43A7B0}"/>
              </a:ext>
            </a:extLst>
          </p:cNvPr>
          <p:cNvPicPr>
            <a:picLocks noChangeAspect="1"/>
          </p:cNvPicPr>
          <p:nvPr/>
        </p:nvPicPr>
        <p:blipFill>
          <a:blip r:embed="rId3"/>
          <a:stretch>
            <a:fillRect/>
          </a:stretch>
        </p:blipFill>
        <p:spPr>
          <a:xfrm>
            <a:off x="393162" y="1859376"/>
            <a:ext cx="4457846" cy="707595"/>
          </a:xfrm>
          <a:prstGeom prst="rect">
            <a:avLst/>
          </a:prstGeom>
        </p:spPr>
      </p:pic>
      <p:pic>
        <p:nvPicPr>
          <p:cNvPr id="9" name="Picture 8">
            <a:extLst>
              <a:ext uri="{FF2B5EF4-FFF2-40B4-BE49-F238E27FC236}">
                <a16:creationId xmlns:a16="http://schemas.microsoft.com/office/drawing/2014/main" id="{4D4BA6E5-1D1B-4192-8B56-2395BFEB992E}"/>
              </a:ext>
            </a:extLst>
          </p:cNvPr>
          <p:cNvPicPr>
            <a:picLocks noChangeAspect="1"/>
          </p:cNvPicPr>
          <p:nvPr/>
        </p:nvPicPr>
        <p:blipFill>
          <a:blip r:embed="rId4"/>
          <a:stretch>
            <a:fillRect/>
          </a:stretch>
        </p:blipFill>
        <p:spPr>
          <a:xfrm>
            <a:off x="393162" y="2559028"/>
            <a:ext cx="4440157" cy="681060"/>
          </a:xfrm>
          <a:prstGeom prst="rect">
            <a:avLst/>
          </a:prstGeom>
        </p:spPr>
      </p:pic>
      <p:pic>
        <p:nvPicPr>
          <p:cNvPr id="11" name="Picture 10">
            <a:extLst>
              <a:ext uri="{FF2B5EF4-FFF2-40B4-BE49-F238E27FC236}">
                <a16:creationId xmlns:a16="http://schemas.microsoft.com/office/drawing/2014/main" id="{29906061-2145-431F-9EFB-662690FA9FF3}"/>
              </a:ext>
            </a:extLst>
          </p:cNvPr>
          <p:cNvPicPr>
            <a:picLocks noChangeAspect="1"/>
          </p:cNvPicPr>
          <p:nvPr/>
        </p:nvPicPr>
        <p:blipFill>
          <a:blip r:embed="rId5"/>
          <a:stretch>
            <a:fillRect/>
          </a:stretch>
        </p:blipFill>
        <p:spPr>
          <a:xfrm>
            <a:off x="5547873" y="289156"/>
            <a:ext cx="6182621" cy="4017639"/>
          </a:xfrm>
          <a:prstGeom prst="rect">
            <a:avLst/>
          </a:prstGeom>
        </p:spPr>
      </p:pic>
      <p:pic>
        <p:nvPicPr>
          <p:cNvPr id="13" name="Picture 12">
            <a:extLst>
              <a:ext uri="{FF2B5EF4-FFF2-40B4-BE49-F238E27FC236}">
                <a16:creationId xmlns:a16="http://schemas.microsoft.com/office/drawing/2014/main" id="{85DCC381-1814-4DEF-BE27-AA372EE1D2ED}"/>
              </a:ext>
            </a:extLst>
          </p:cNvPr>
          <p:cNvPicPr>
            <a:picLocks noChangeAspect="1"/>
          </p:cNvPicPr>
          <p:nvPr/>
        </p:nvPicPr>
        <p:blipFill>
          <a:blip r:embed="rId6"/>
          <a:stretch>
            <a:fillRect/>
          </a:stretch>
        </p:blipFill>
        <p:spPr>
          <a:xfrm>
            <a:off x="393162" y="3174145"/>
            <a:ext cx="4440159" cy="631994"/>
          </a:xfrm>
          <a:prstGeom prst="rect">
            <a:avLst/>
          </a:prstGeom>
        </p:spPr>
      </p:pic>
      <p:pic>
        <p:nvPicPr>
          <p:cNvPr id="15" name="Picture 14">
            <a:extLst>
              <a:ext uri="{FF2B5EF4-FFF2-40B4-BE49-F238E27FC236}">
                <a16:creationId xmlns:a16="http://schemas.microsoft.com/office/drawing/2014/main" id="{B7DF0E31-012B-4208-B09B-CEDC8C45A2EE}"/>
              </a:ext>
            </a:extLst>
          </p:cNvPr>
          <p:cNvPicPr>
            <a:picLocks noChangeAspect="1"/>
          </p:cNvPicPr>
          <p:nvPr/>
        </p:nvPicPr>
        <p:blipFill>
          <a:blip r:embed="rId7"/>
          <a:stretch>
            <a:fillRect/>
          </a:stretch>
        </p:blipFill>
        <p:spPr>
          <a:xfrm>
            <a:off x="570716" y="4306795"/>
            <a:ext cx="4318853" cy="603043"/>
          </a:xfrm>
          <a:prstGeom prst="rect">
            <a:avLst/>
          </a:prstGeom>
        </p:spPr>
      </p:pic>
      <p:pic>
        <p:nvPicPr>
          <p:cNvPr id="17" name="Picture 16">
            <a:extLst>
              <a:ext uri="{FF2B5EF4-FFF2-40B4-BE49-F238E27FC236}">
                <a16:creationId xmlns:a16="http://schemas.microsoft.com/office/drawing/2014/main" id="{A43AF4E4-BD30-468B-814B-9224B3EE0FDF}"/>
              </a:ext>
            </a:extLst>
          </p:cNvPr>
          <p:cNvPicPr>
            <a:picLocks noChangeAspect="1"/>
          </p:cNvPicPr>
          <p:nvPr/>
        </p:nvPicPr>
        <p:blipFill>
          <a:blip r:embed="rId8"/>
          <a:stretch>
            <a:fillRect/>
          </a:stretch>
        </p:blipFill>
        <p:spPr>
          <a:xfrm>
            <a:off x="570716" y="4816575"/>
            <a:ext cx="4790512" cy="678227"/>
          </a:xfrm>
          <a:prstGeom prst="rect">
            <a:avLst/>
          </a:prstGeom>
        </p:spPr>
      </p:pic>
      <p:pic>
        <p:nvPicPr>
          <p:cNvPr id="19" name="Picture 18">
            <a:extLst>
              <a:ext uri="{FF2B5EF4-FFF2-40B4-BE49-F238E27FC236}">
                <a16:creationId xmlns:a16="http://schemas.microsoft.com/office/drawing/2014/main" id="{E0341409-1941-4AEC-BF4B-4724CA1150BA}"/>
              </a:ext>
            </a:extLst>
          </p:cNvPr>
          <p:cNvPicPr>
            <a:picLocks noChangeAspect="1"/>
          </p:cNvPicPr>
          <p:nvPr/>
        </p:nvPicPr>
        <p:blipFill>
          <a:blip r:embed="rId9"/>
          <a:stretch>
            <a:fillRect/>
          </a:stretch>
        </p:blipFill>
        <p:spPr>
          <a:xfrm>
            <a:off x="570716" y="5469292"/>
            <a:ext cx="4764977" cy="657532"/>
          </a:xfrm>
          <a:prstGeom prst="rect">
            <a:avLst/>
          </a:prstGeom>
        </p:spPr>
      </p:pic>
      <p:pic>
        <p:nvPicPr>
          <p:cNvPr id="21" name="Picture 20">
            <a:extLst>
              <a:ext uri="{FF2B5EF4-FFF2-40B4-BE49-F238E27FC236}">
                <a16:creationId xmlns:a16="http://schemas.microsoft.com/office/drawing/2014/main" id="{BA620F4D-9D0E-40D4-96C4-59CDF79C24D7}"/>
              </a:ext>
            </a:extLst>
          </p:cNvPr>
          <p:cNvPicPr>
            <a:picLocks noChangeAspect="1"/>
          </p:cNvPicPr>
          <p:nvPr/>
        </p:nvPicPr>
        <p:blipFill>
          <a:blip r:embed="rId10"/>
          <a:stretch>
            <a:fillRect/>
          </a:stretch>
        </p:blipFill>
        <p:spPr>
          <a:xfrm>
            <a:off x="570716" y="6071934"/>
            <a:ext cx="4783960" cy="631995"/>
          </a:xfrm>
          <a:prstGeom prst="rect">
            <a:avLst/>
          </a:prstGeom>
        </p:spPr>
      </p:pic>
      <p:pic>
        <p:nvPicPr>
          <p:cNvPr id="23" name="Picture 22">
            <a:extLst>
              <a:ext uri="{FF2B5EF4-FFF2-40B4-BE49-F238E27FC236}">
                <a16:creationId xmlns:a16="http://schemas.microsoft.com/office/drawing/2014/main" id="{E1136B99-4D26-4A32-90B1-4CE7D8D2B8B2}"/>
              </a:ext>
            </a:extLst>
          </p:cNvPr>
          <p:cNvPicPr>
            <a:picLocks noChangeAspect="1"/>
          </p:cNvPicPr>
          <p:nvPr/>
        </p:nvPicPr>
        <p:blipFill>
          <a:blip r:embed="rId11"/>
          <a:stretch>
            <a:fillRect/>
          </a:stretch>
        </p:blipFill>
        <p:spPr>
          <a:xfrm>
            <a:off x="6552442" y="4909838"/>
            <a:ext cx="4318853" cy="411798"/>
          </a:xfrm>
          <a:prstGeom prst="rect">
            <a:avLst/>
          </a:prstGeom>
        </p:spPr>
      </p:pic>
    </p:spTree>
    <p:extLst>
      <p:ext uri="{BB962C8B-B14F-4D97-AF65-F5344CB8AC3E}">
        <p14:creationId xmlns:p14="http://schemas.microsoft.com/office/powerpoint/2010/main" val="274747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E577-35E8-46E4-94BC-C9CE3EAD0237}"/>
              </a:ext>
            </a:extLst>
          </p:cNvPr>
          <p:cNvSpPr>
            <a:spLocks noGrp="1"/>
          </p:cNvSpPr>
          <p:nvPr>
            <p:ph type="title"/>
          </p:nvPr>
        </p:nvSpPr>
        <p:spPr/>
        <p:txBody>
          <a:bodyPr/>
          <a:lstStyle/>
          <a:p>
            <a:r>
              <a:rPr lang="en-SG" dirty="0"/>
              <a:t>Problem Statement</a:t>
            </a:r>
          </a:p>
        </p:txBody>
      </p:sp>
      <p:sp>
        <p:nvSpPr>
          <p:cNvPr id="3" name="Content Placeholder 2">
            <a:extLst>
              <a:ext uri="{FF2B5EF4-FFF2-40B4-BE49-F238E27FC236}">
                <a16:creationId xmlns:a16="http://schemas.microsoft.com/office/drawing/2014/main" id="{2E58747B-EDF9-4747-9D3A-6D8F9F693AC8}"/>
              </a:ext>
            </a:extLst>
          </p:cNvPr>
          <p:cNvSpPr>
            <a:spLocks noGrp="1"/>
          </p:cNvSpPr>
          <p:nvPr>
            <p:ph idx="1"/>
          </p:nvPr>
        </p:nvSpPr>
        <p:spPr/>
        <p:txBody>
          <a:bodyPr/>
          <a:lstStyle/>
          <a:p>
            <a:r>
              <a:rPr lang="en-SG" dirty="0"/>
              <a:t>What useful property information/data should be gathered for a more accurate prediction of Sale Price in Ames?</a:t>
            </a:r>
          </a:p>
          <a:p>
            <a:endParaRPr lang="en-SG" dirty="0"/>
          </a:p>
          <a:p>
            <a:r>
              <a:rPr lang="en-SG" dirty="0"/>
              <a:t>Instead of collecting every data (useful and not useful ones), we can help property agents to predict Sale Price of property in Ames with the model we came up using historical data. </a:t>
            </a:r>
          </a:p>
          <a:p>
            <a:pPr marL="0" indent="0">
              <a:buNone/>
            </a:pPr>
            <a:endParaRPr lang="en-SG" dirty="0"/>
          </a:p>
        </p:txBody>
      </p:sp>
    </p:spTree>
    <p:extLst>
      <p:ext uri="{BB962C8B-B14F-4D97-AF65-F5344CB8AC3E}">
        <p14:creationId xmlns:p14="http://schemas.microsoft.com/office/powerpoint/2010/main" val="263912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F42-62ED-4BEC-B8A4-6DB4BF0EB6C2}"/>
              </a:ext>
            </a:extLst>
          </p:cNvPr>
          <p:cNvSpPr>
            <a:spLocks noGrp="1"/>
          </p:cNvSpPr>
          <p:nvPr>
            <p:ph type="title"/>
          </p:nvPr>
        </p:nvSpPr>
        <p:spPr/>
        <p:txBody>
          <a:bodyPr/>
          <a:lstStyle/>
          <a:p>
            <a:r>
              <a:rPr lang="en-SG" dirty="0"/>
              <a:t>Data Set given for evaluation</a:t>
            </a:r>
          </a:p>
        </p:txBody>
      </p:sp>
      <p:sp>
        <p:nvSpPr>
          <p:cNvPr id="3" name="Content Placeholder 2">
            <a:extLst>
              <a:ext uri="{FF2B5EF4-FFF2-40B4-BE49-F238E27FC236}">
                <a16:creationId xmlns:a16="http://schemas.microsoft.com/office/drawing/2014/main" id="{931B3112-9C7C-4CC6-9FAE-4E9469640D24}"/>
              </a:ext>
            </a:extLst>
          </p:cNvPr>
          <p:cNvSpPr>
            <a:spLocks noGrp="1"/>
          </p:cNvSpPr>
          <p:nvPr>
            <p:ph idx="1"/>
          </p:nvPr>
        </p:nvSpPr>
        <p:spPr/>
        <p:txBody>
          <a:bodyPr/>
          <a:lstStyle/>
          <a:p>
            <a:r>
              <a:rPr lang="en-SG" dirty="0">
                <a:solidFill>
                  <a:srgbClr val="00B050"/>
                </a:solidFill>
              </a:rPr>
              <a:t>Train</a:t>
            </a:r>
            <a:r>
              <a:rPr lang="en-SG" dirty="0"/>
              <a:t> Dataset: all collected data</a:t>
            </a:r>
          </a:p>
          <a:p>
            <a:r>
              <a:rPr lang="en-SG" dirty="0">
                <a:solidFill>
                  <a:srgbClr val="FFC000"/>
                </a:solidFill>
              </a:rPr>
              <a:t>Test</a:t>
            </a:r>
            <a:r>
              <a:rPr lang="en-SG" dirty="0"/>
              <a:t> Dataset: all collected data, except Sale Price</a:t>
            </a:r>
          </a:p>
          <a:p>
            <a:endParaRPr lang="en-SG" dirty="0"/>
          </a:p>
          <a:p>
            <a:r>
              <a:rPr lang="en-SG" dirty="0"/>
              <a:t>Sale Price is the Target Variable</a:t>
            </a:r>
          </a:p>
          <a:p>
            <a:r>
              <a:rPr lang="en-SG" dirty="0"/>
              <a:t>Using all the collected historical data in </a:t>
            </a:r>
            <a:r>
              <a:rPr lang="en-SG" dirty="0">
                <a:solidFill>
                  <a:srgbClr val="00B050"/>
                </a:solidFill>
              </a:rPr>
              <a:t>Train</a:t>
            </a:r>
            <a:r>
              <a:rPr lang="en-SG" dirty="0"/>
              <a:t>, we are to choose which data is more useful for prediction of Sale Price</a:t>
            </a:r>
          </a:p>
        </p:txBody>
      </p:sp>
    </p:spTree>
    <p:extLst>
      <p:ext uri="{BB962C8B-B14F-4D97-AF65-F5344CB8AC3E}">
        <p14:creationId xmlns:p14="http://schemas.microsoft.com/office/powerpoint/2010/main" val="277330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74B3-81DD-4971-BF16-130944CF5B19}"/>
              </a:ext>
            </a:extLst>
          </p:cNvPr>
          <p:cNvSpPr>
            <a:spLocks noGrp="1"/>
          </p:cNvSpPr>
          <p:nvPr>
            <p:ph type="title"/>
          </p:nvPr>
        </p:nvSpPr>
        <p:spPr/>
        <p:txBody>
          <a:bodyPr/>
          <a:lstStyle/>
          <a:p>
            <a:r>
              <a:rPr lang="en-SG" dirty="0"/>
              <a:t>Data Dictionary</a:t>
            </a:r>
          </a:p>
        </p:txBody>
      </p:sp>
      <p:pic>
        <p:nvPicPr>
          <p:cNvPr id="8" name="Content Placeholder 7">
            <a:extLst>
              <a:ext uri="{FF2B5EF4-FFF2-40B4-BE49-F238E27FC236}">
                <a16:creationId xmlns:a16="http://schemas.microsoft.com/office/drawing/2014/main" id="{C49CE0C4-CF7B-48D0-8B60-683496DF61C8}"/>
              </a:ext>
            </a:extLst>
          </p:cNvPr>
          <p:cNvPicPr>
            <a:picLocks noGrp="1" noChangeAspect="1"/>
          </p:cNvPicPr>
          <p:nvPr>
            <p:ph idx="1"/>
          </p:nvPr>
        </p:nvPicPr>
        <p:blipFill>
          <a:blip r:embed="rId2"/>
          <a:stretch>
            <a:fillRect/>
          </a:stretch>
        </p:blipFill>
        <p:spPr>
          <a:xfrm>
            <a:off x="677334" y="1351121"/>
            <a:ext cx="8661751" cy="4546759"/>
          </a:xfrm>
        </p:spPr>
      </p:pic>
    </p:spTree>
    <p:extLst>
      <p:ext uri="{BB962C8B-B14F-4D97-AF65-F5344CB8AC3E}">
        <p14:creationId xmlns:p14="http://schemas.microsoft.com/office/powerpoint/2010/main" val="206669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B991-575C-444E-9D2C-2918D34998AC}"/>
              </a:ext>
            </a:extLst>
          </p:cNvPr>
          <p:cNvSpPr>
            <a:spLocks noGrp="1"/>
          </p:cNvSpPr>
          <p:nvPr>
            <p:ph type="title"/>
          </p:nvPr>
        </p:nvSpPr>
        <p:spPr/>
        <p:txBody>
          <a:bodyPr/>
          <a:lstStyle/>
          <a:p>
            <a:r>
              <a:rPr lang="en-SG" dirty="0"/>
              <a:t>Data Dictionary</a:t>
            </a:r>
          </a:p>
        </p:txBody>
      </p:sp>
      <p:pic>
        <p:nvPicPr>
          <p:cNvPr id="7" name="Picture 6">
            <a:extLst>
              <a:ext uri="{FF2B5EF4-FFF2-40B4-BE49-F238E27FC236}">
                <a16:creationId xmlns:a16="http://schemas.microsoft.com/office/drawing/2014/main" id="{925C405E-B466-4EC5-A360-2419669F0B48}"/>
              </a:ext>
            </a:extLst>
          </p:cNvPr>
          <p:cNvPicPr>
            <a:picLocks noChangeAspect="1"/>
          </p:cNvPicPr>
          <p:nvPr/>
        </p:nvPicPr>
        <p:blipFill>
          <a:blip r:embed="rId2"/>
          <a:stretch>
            <a:fillRect/>
          </a:stretch>
        </p:blipFill>
        <p:spPr>
          <a:xfrm>
            <a:off x="867894" y="1619362"/>
            <a:ext cx="8215548" cy="4973462"/>
          </a:xfrm>
          <a:prstGeom prst="rect">
            <a:avLst/>
          </a:prstGeom>
        </p:spPr>
      </p:pic>
    </p:spTree>
    <p:extLst>
      <p:ext uri="{BB962C8B-B14F-4D97-AF65-F5344CB8AC3E}">
        <p14:creationId xmlns:p14="http://schemas.microsoft.com/office/powerpoint/2010/main" val="7715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9ACF-E608-44FC-AF9D-41100BDA9A59}"/>
              </a:ext>
            </a:extLst>
          </p:cNvPr>
          <p:cNvSpPr>
            <a:spLocks noGrp="1"/>
          </p:cNvSpPr>
          <p:nvPr>
            <p:ph type="title"/>
          </p:nvPr>
        </p:nvSpPr>
        <p:spPr/>
        <p:txBody>
          <a:bodyPr/>
          <a:lstStyle/>
          <a:p>
            <a:r>
              <a:rPr lang="en-SG" dirty="0"/>
              <a:t>Data Dictionary</a:t>
            </a:r>
          </a:p>
        </p:txBody>
      </p:sp>
      <p:pic>
        <p:nvPicPr>
          <p:cNvPr id="5" name="Content Placeholder 4">
            <a:extLst>
              <a:ext uri="{FF2B5EF4-FFF2-40B4-BE49-F238E27FC236}">
                <a16:creationId xmlns:a16="http://schemas.microsoft.com/office/drawing/2014/main" id="{F866A3F6-735F-4440-BDA9-48711221922C}"/>
              </a:ext>
            </a:extLst>
          </p:cNvPr>
          <p:cNvPicPr>
            <a:picLocks noGrp="1" noChangeAspect="1"/>
          </p:cNvPicPr>
          <p:nvPr>
            <p:ph idx="1"/>
          </p:nvPr>
        </p:nvPicPr>
        <p:blipFill>
          <a:blip r:embed="rId2"/>
          <a:stretch>
            <a:fillRect/>
          </a:stretch>
        </p:blipFill>
        <p:spPr>
          <a:xfrm>
            <a:off x="1209121" y="1670837"/>
            <a:ext cx="7533093" cy="4577563"/>
          </a:xfrm>
        </p:spPr>
      </p:pic>
    </p:spTree>
    <p:extLst>
      <p:ext uri="{BB962C8B-B14F-4D97-AF65-F5344CB8AC3E}">
        <p14:creationId xmlns:p14="http://schemas.microsoft.com/office/powerpoint/2010/main" val="122670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CBFB-74D3-4F8F-95B6-764551E3AC90}"/>
              </a:ext>
            </a:extLst>
          </p:cNvPr>
          <p:cNvSpPr>
            <a:spLocks noGrp="1"/>
          </p:cNvSpPr>
          <p:nvPr>
            <p:ph type="title"/>
          </p:nvPr>
        </p:nvSpPr>
        <p:spPr/>
        <p:txBody>
          <a:bodyPr/>
          <a:lstStyle/>
          <a:p>
            <a:r>
              <a:rPr lang="en-SG" dirty="0"/>
              <a:t>Data Dictionary</a:t>
            </a:r>
          </a:p>
        </p:txBody>
      </p:sp>
      <p:pic>
        <p:nvPicPr>
          <p:cNvPr id="5" name="Content Placeholder 4">
            <a:extLst>
              <a:ext uri="{FF2B5EF4-FFF2-40B4-BE49-F238E27FC236}">
                <a16:creationId xmlns:a16="http://schemas.microsoft.com/office/drawing/2014/main" id="{5C7D08D2-23E7-4A19-AF96-EA3B6801B76C}"/>
              </a:ext>
            </a:extLst>
          </p:cNvPr>
          <p:cNvPicPr>
            <a:picLocks noGrp="1" noChangeAspect="1"/>
          </p:cNvPicPr>
          <p:nvPr>
            <p:ph idx="1"/>
          </p:nvPr>
        </p:nvPicPr>
        <p:blipFill>
          <a:blip r:embed="rId2"/>
          <a:stretch>
            <a:fillRect/>
          </a:stretch>
        </p:blipFill>
        <p:spPr>
          <a:xfrm>
            <a:off x="2125496" y="2160588"/>
            <a:ext cx="5701045" cy="3881437"/>
          </a:xfrm>
        </p:spPr>
      </p:pic>
    </p:spTree>
    <p:extLst>
      <p:ext uri="{BB962C8B-B14F-4D97-AF65-F5344CB8AC3E}">
        <p14:creationId xmlns:p14="http://schemas.microsoft.com/office/powerpoint/2010/main" val="64852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E088-2A0D-47B7-927E-DCF9A50FD5F5}"/>
              </a:ext>
            </a:extLst>
          </p:cNvPr>
          <p:cNvSpPr>
            <a:spLocks noGrp="1"/>
          </p:cNvSpPr>
          <p:nvPr>
            <p:ph type="title"/>
          </p:nvPr>
        </p:nvSpPr>
        <p:spPr/>
        <p:txBody>
          <a:bodyPr/>
          <a:lstStyle/>
          <a:p>
            <a:r>
              <a:rPr lang="en-SG" dirty="0"/>
              <a:t>Data Dictionary</a:t>
            </a:r>
          </a:p>
        </p:txBody>
      </p:sp>
      <p:pic>
        <p:nvPicPr>
          <p:cNvPr id="5" name="Content Placeholder 4">
            <a:extLst>
              <a:ext uri="{FF2B5EF4-FFF2-40B4-BE49-F238E27FC236}">
                <a16:creationId xmlns:a16="http://schemas.microsoft.com/office/drawing/2014/main" id="{1127EFD0-B0F7-432E-B4C0-5BBEA09BCC1E}"/>
              </a:ext>
            </a:extLst>
          </p:cNvPr>
          <p:cNvPicPr>
            <a:picLocks noGrp="1" noChangeAspect="1"/>
          </p:cNvPicPr>
          <p:nvPr>
            <p:ph idx="1"/>
          </p:nvPr>
        </p:nvPicPr>
        <p:blipFill>
          <a:blip r:embed="rId2"/>
          <a:stretch>
            <a:fillRect/>
          </a:stretch>
        </p:blipFill>
        <p:spPr>
          <a:xfrm>
            <a:off x="1711006" y="2160588"/>
            <a:ext cx="6530026" cy="3881437"/>
          </a:xfrm>
        </p:spPr>
      </p:pic>
    </p:spTree>
    <p:extLst>
      <p:ext uri="{BB962C8B-B14F-4D97-AF65-F5344CB8AC3E}">
        <p14:creationId xmlns:p14="http://schemas.microsoft.com/office/powerpoint/2010/main" val="1332535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B0B8-A276-44B0-9ACB-0F0465114573}"/>
              </a:ext>
            </a:extLst>
          </p:cNvPr>
          <p:cNvSpPr>
            <a:spLocks noGrp="1"/>
          </p:cNvSpPr>
          <p:nvPr>
            <p:ph type="title"/>
          </p:nvPr>
        </p:nvSpPr>
        <p:spPr/>
        <p:txBody>
          <a:bodyPr/>
          <a:lstStyle/>
          <a:p>
            <a:r>
              <a:rPr lang="en-SG" dirty="0"/>
              <a:t>Data Cleaning – initial inspection</a:t>
            </a:r>
          </a:p>
        </p:txBody>
      </p:sp>
      <p:sp>
        <p:nvSpPr>
          <p:cNvPr id="3" name="Content Placeholder 2">
            <a:extLst>
              <a:ext uri="{FF2B5EF4-FFF2-40B4-BE49-F238E27FC236}">
                <a16:creationId xmlns:a16="http://schemas.microsoft.com/office/drawing/2014/main" id="{063F94FE-0D4E-4215-A68C-EB7F6D29C054}"/>
              </a:ext>
            </a:extLst>
          </p:cNvPr>
          <p:cNvSpPr>
            <a:spLocks noGrp="1"/>
          </p:cNvSpPr>
          <p:nvPr>
            <p:ph idx="1"/>
          </p:nvPr>
        </p:nvSpPr>
        <p:spPr/>
        <p:txBody>
          <a:bodyPr/>
          <a:lstStyle/>
          <a:p>
            <a:r>
              <a:rPr lang="en-SG" dirty="0"/>
              <a:t>Removed outliers:</a:t>
            </a:r>
          </a:p>
          <a:p>
            <a:pPr lvl="1"/>
            <a:r>
              <a:rPr lang="en-SG" dirty="0"/>
              <a:t>‘Gr Liv Area’ &gt; 4000</a:t>
            </a:r>
          </a:p>
          <a:p>
            <a:r>
              <a:rPr lang="en-SG" dirty="0"/>
              <a:t>Correcting incorrect data in ‘ Garage </a:t>
            </a:r>
            <a:r>
              <a:rPr lang="en-SG" dirty="0" err="1"/>
              <a:t>Yr</a:t>
            </a:r>
            <a:r>
              <a:rPr lang="en-SG" dirty="0"/>
              <a:t> </a:t>
            </a:r>
            <a:r>
              <a:rPr lang="en-SG" dirty="0" err="1"/>
              <a:t>Blt</a:t>
            </a:r>
            <a:r>
              <a:rPr lang="en-SG" dirty="0"/>
              <a:t>’</a:t>
            </a:r>
          </a:p>
          <a:p>
            <a:pPr lvl="1"/>
            <a:r>
              <a:rPr lang="en-SG" dirty="0"/>
              <a:t>2207 to 2007, cross referenced to ‘Year Built’ indicated as 2006</a:t>
            </a:r>
          </a:p>
          <a:p>
            <a:r>
              <a:rPr lang="en-SG" dirty="0"/>
              <a:t>Dropping Columns with similar/represented information:</a:t>
            </a:r>
          </a:p>
          <a:p>
            <a:pPr lvl="1"/>
            <a:r>
              <a:rPr lang="en-SG" dirty="0"/>
              <a:t>Id</a:t>
            </a:r>
          </a:p>
          <a:p>
            <a:pPr lvl="1"/>
            <a:r>
              <a:rPr lang="en-SG" dirty="0"/>
              <a:t>Garage Year Built (Year Built)</a:t>
            </a:r>
          </a:p>
          <a:p>
            <a:pPr lvl="1"/>
            <a:r>
              <a:rPr lang="en-SG" dirty="0"/>
              <a:t>Garage Car (Garage Area)</a:t>
            </a:r>
          </a:p>
          <a:p>
            <a:pPr lvl="1"/>
            <a:r>
              <a:rPr lang="en-SG" dirty="0" err="1"/>
              <a:t>BsmtFin</a:t>
            </a:r>
            <a:r>
              <a:rPr lang="en-SG" dirty="0"/>
              <a:t> SF 1 &amp; </a:t>
            </a:r>
            <a:r>
              <a:rPr lang="en-SG" dirty="0" err="1"/>
              <a:t>BsmtFin</a:t>
            </a:r>
            <a:r>
              <a:rPr lang="en-SG" dirty="0"/>
              <a:t> SF 2 (Total </a:t>
            </a:r>
            <a:r>
              <a:rPr lang="en-SG" dirty="0" err="1"/>
              <a:t>Bsmt</a:t>
            </a:r>
            <a:r>
              <a:rPr lang="en-SG" dirty="0"/>
              <a:t> SF – </a:t>
            </a:r>
            <a:r>
              <a:rPr lang="en-SG" dirty="0" err="1"/>
              <a:t>Bsmt</a:t>
            </a:r>
            <a:r>
              <a:rPr lang="en-SG" dirty="0"/>
              <a:t> </a:t>
            </a:r>
            <a:r>
              <a:rPr lang="en-SG" dirty="0" err="1"/>
              <a:t>Unf</a:t>
            </a:r>
            <a:r>
              <a:rPr lang="en-SG" dirty="0"/>
              <a:t> SF) </a:t>
            </a:r>
          </a:p>
          <a:p>
            <a:pPr lvl="1"/>
            <a:r>
              <a:rPr lang="en-SG" dirty="0"/>
              <a:t>1</a:t>
            </a:r>
            <a:r>
              <a:rPr lang="en-SG" baseline="30000" dirty="0"/>
              <a:t>st</a:t>
            </a:r>
            <a:r>
              <a:rPr lang="en-SG" dirty="0"/>
              <a:t> </a:t>
            </a:r>
            <a:r>
              <a:rPr lang="en-SG" dirty="0" err="1"/>
              <a:t>Flr</a:t>
            </a:r>
            <a:r>
              <a:rPr lang="en-SG" dirty="0"/>
              <a:t> SF, 2</a:t>
            </a:r>
            <a:r>
              <a:rPr lang="en-SG" baseline="30000" dirty="0"/>
              <a:t>nd</a:t>
            </a:r>
            <a:r>
              <a:rPr lang="en-SG" dirty="0"/>
              <a:t> </a:t>
            </a:r>
            <a:r>
              <a:rPr lang="en-SG" dirty="0" err="1"/>
              <a:t>Flr</a:t>
            </a:r>
            <a:r>
              <a:rPr lang="en-SG" dirty="0"/>
              <a:t> SF &amp; Low Qual Fin SF (sum of those 3 = Gr Liv Area)</a:t>
            </a:r>
          </a:p>
        </p:txBody>
      </p:sp>
    </p:spTree>
    <p:extLst>
      <p:ext uri="{BB962C8B-B14F-4D97-AF65-F5344CB8AC3E}">
        <p14:creationId xmlns:p14="http://schemas.microsoft.com/office/powerpoint/2010/main" val="24451966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98</TotalTime>
  <Words>411</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Project 2 – Predicting Ames Housing Sale Price</vt:lpstr>
      <vt:lpstr>Problem Statement</vt:lpstr>
      <vt:lpstr>Data Set given for evaluation</vt:lpstr>
      <vt:lpstr>Data Dictionary</vt:lpstr>
      <vt:lpstr>Data Dictionary</vt:lpstr>
      <vt:lpstr>Data Dictionary</vt:lpstr>
      <vt:lpstr>Data Dictionary</vt:lpstr>
      <vt:lpstr>Data Dictionary</vt:lpstr>
      <vt:lpstr>Data Cleaning – initial inspection</vt:lpstr>
      <vt:lpstr>Feature engineering – Making sense with the Features</vt:lpstr>
      <vt:lpstr>Feature engineering – Making sense with the Features</vt:lpstr>
      <vt:lpstr>Dropping Features with significant number of nulls </vt:lpstr>
      <vt:lpstr>Handling Null Values</vt:lpstr>
      <vt:lpstr>Plotting histogram and setting threshold level to eliminate variables</vt:lpstr>
      <vt:lpstr>Segregating the remaining 24/23 variables to their types</vt:lpstr>
      <vt:lpstr>Before &amp; After one-hot encoding</vt:lpstr>
      <vt:lpstr>Modelling </vt:lpstr>
      <vt:lpstr>Results from step 3-8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Predicting Ames Housing Sale Price</dc:title>
  <dc:creator>Alan</dc:creator>
  <cp:lastModifiedBy>Alan</cp:lastModifiedBy>
  <cp:revision>10</cp:revision>
  <dcterms:created xsi:type="dcterms:W3CDTF">2020-01-16T13:15:26Z</dcterms:created>
  <dcterms:modified xsi:type="dcterms:W3CDTF">2020-01-16T14:53:52Z</dcterms:modified>
</cp:coreProperties>
</file>